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D291-FC94-4A7A-B970-4F4814FD7EF1}" type="datetimeFigureOut">
              <a:rPr kumimoji="1" lang="ja-JP" altLang="en-US" smtClean="0"/>
              <a:t>2016/8/3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7031-DA49-49BC-8901-312ACB4C2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17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D291-FC94-4A7A-B970-4F4814FD7EF1}" type="datetimeFigureOut">
              <a:rPr kumimoji="1" lang="ja-JP" altLang="en-US" smtClean="0"/>
              <a:t>2016/8/3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7031-DA49-49BC-8901-312ACB4C2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5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D291-FC94-4A7A-B970-4F4814FD7EF1}" type="datetimeFigureOut">
              <a:rPr kumimoji="1" lang="ja-JP" altLang="en-US" smtClean="0"/>
              <a:t>2016/8/3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7031-DA49-49BC-8901-312ACB4C2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13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D291-FC94-4A7A-B970-4F4814FD7EF1}" type="datetimeFigureOut">
              <a:rPr kumimoji="1" lang="ja-JP" altLang="en-US" smtClean="0"/>
              <a:t>2016/8/3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7031-DA49-49BC-8901-312ACB4C2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63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D291-FC94-4A7A-B970-4F4814FD7EF1}" type="datetimeFigureOut">
              <a:rPr kumimoji="1" lang="ja-JP" altLang="en-US" smtClean="0"/>
              <a:t>2016/8/3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7031-DA49-49BC-8901-312ACB4C2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129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D291-FC94-4A7A-B970-4F4814FD7EF1}" type="datetimeFigureOut">
              <a:rPr kumimoji="1" lang="ja-JP" altLang="en-US" smtClean="0"/>
              <a:t>2016/8/3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7031-DA49-49BC-8901-312ACB4C2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902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D291-FC94-4A7A-B970-4F4814FD7EF1}" type="datetimeFigureOut">
              <a:rPr kumimoji="1" lang="ja-JP" altLang="en-US" smtClean="0"/>
              <a:t>2016/8/3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7031-DA49-49BC-8901-312ACB4C2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2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D291-FC94-4A7A-B970-4F4814FD7EF1}" type="datetimeFigureOut">
              <a:rPr kumimoji="1" lang="ja-JP" altLang="en-US" smtClean="0"/>
              <a:t>2016/8/3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7031-DA49-49BC-8901-312ACB4C2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12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D291-FC94-4A7A-B970-4F4814FD7EF1}" type="datetimeFigureOut">
              <a:rPr kumimoji="1" lang="ja-JP" altLang="en-US" smtClean="0"/>
              <a:t>2016/8/3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7031-DA49-49BC-8901-312ACB4C2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330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D291-FC94-4A7A-B970-4F4814FD7EF1}" type="datetimeFigureOut">
              <a:rPr kumimoji="1" lang="ja-JP" altLang="en-US" smtClean="0"/>
              <a:t>2016/8/3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7031-DA49-49BC-8901-312ACB4C2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25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D291-FC94-4A7A-B970-4F4814FD7EF1}" type="datetimeFigureOut">
              <a:rPr kumimoji="1" lang="ja-JP" altLang="en-US" smtClean="0"/>
              <a:t>2016/8/3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7031-DA49-49BC-8901-312ACB4C2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77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9D291-FC94-4A7A-B970-4F4814FD7EF1}" type="datetimeFigureOut">
              <a:rPr kumimoji="1" lang="ja-JP" altLang="en-US" smtClean="0"/>
              <a:t>2016/8/3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F7031-DA49-49BC-8901-312ACB4C2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44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正方形/長方形 58"/>
          <p:cNvSpPr>
            <a:spLocks noChangeAspect="1"/>
          </p:cNvSpPr>
          <p:nvPr/>
        </p:nvSpPr>
        <p:spPr>
          <a:xfrm>
            <a:off x="503675" y="2004973"/>
            <a:ext cx="5850650" cy="194317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017962" y="5719870"/>
            <a:ext cx="924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除雪路線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1111" y="92209"/>
            <a:ext cx="5735779" cy="519351"/>
          </a:xfrm>
          <a:prstGeom prst="roundRect">
            <a:avLst>
              <a:gd name="adj" fmla="val 50000"/>
            </a:avLst>
          </a:prstGeom>
          <a:noFill/>
          <a:ln w="38100" cmpd="dbl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dist"/>
            <a:r>
              <a:rPr kumimoji="1" lang="ja-JP" altLang="en-US" dirty="0" smtClean="0">
                <a:solidFill>
                  <a:srgbClr val="0070C0"/>
                </a:solidFill>
                <a:latin typeface="HGｺﾞｼｯｸE" pitchFamily="49" charset="-128"/>
                <a:ea typeface="HGｺﾞｼｯｸE" pitchFamily="49" charset="-128"/>
              </a:rPr>
              <a:t>個人に起因する雪処理助成事業補助金のご案内</a:t>
            </a:r>
            <a:endParaRPr kumimoji="1" lang="ja-JP" altLang="en-US" dirty="0">
              <a:solidFill>
                <a:srgbClr val="0070C0"/>
              </a:solidFill>
              <a:latin typeface="HGｺﾞｼｯｸE" pitchFamily="49" charset="-128"/>
              <a:ea typeface="HGｺﾞｼｯｸE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70411" y="581943"/>
            <a:ext cx="5517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十日町市では、冬期間の除雪に係る負担軽減を目的に、屋根雪など宅地内の</a:t>
            </a:r>
            <a:endParaRPr kumimoji="1"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雪を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処理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するため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の経費の</a:t>
            </a:r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一部を補助します。</a:t>
            </a:r>
            <a:endParaRPr kumimoji="1"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76672" y="1126649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HGｺﾞｼｯｸE" pitchFamily="49" charset="-128"/>
                <a:ea typeface="HGｺﾞｼｯｸE" pitchFamily="49" charset="-128"/>
              </a:rPr>
              <a:t>補助対象事業</a:t>
            </a:r>
            <a:endParaRPr kumimoji="1" lang="ja-JP" altLang="en-US" sz="1400" dirty="0">
              <a:latin typeface="HGｺﾞｼｯｸE" pitchFamily="49" charset="-128"/>
              <a:ea typeface="HGｺﾞｼｯｸE" pitchFamily="49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38690" y="1404809"/>
            <a:ext cx="567063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　町内が一斉に行う個人に起因する雪の処理作業のうち、道路上から雪出し場等までの間の排雪作業で、</a:t>
            </a:r>
            <a:r>
              <a:rPr kumimoji="1" lang="ja-JP" altLang="en-US" sz="11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対象となる路線（</a:t>
            </a:r>
            <a:r>
              <a:rPr lang="en-US" altLang="ja-JP" sz="11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kumimoji="1" lang="ja-JP" altLang="en-US" sz="11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）の</a:t>
            </a:r>
            <a:r>
              <a:rPr lang="ja-JP" altLang="en-US" sz="11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道路除雪を委託された業者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が行うものが対象です。</a:t>
            </a:r>
            <a:r>
              <a:rPr lang="ja-JP" altLang="en-US" sz="11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sz="11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1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）２軒以上が利用</a:t>
            </a:r>
            <a:r>
              <a:rPr lang="ja-JP" altLang="en-US" sz="11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する道路</a:t>
            </a:r>
            <a:endParaRPr kumimoji="1" lang="ja-JP" altLang="en-US" sz="11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9" name="ストライプ矢印 48"/>
          <p:cNvSpPr/>
          <p:nvPr/>
        </p:nvSpPr>
        <p:spPr>
          <a:xfrm>
            <a:off x="3117989" y="2425709"/>
            <a:ext cx="735265" cy="738866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1" name="グループ化 90"/>
          <p:cNvGrpSpPr/>
          <p:nvPr/>
        </p:nvGrpSpPr>
        <p:grpSpPr>
          <a:xfrm>
            <a:off x="828754" y="2104617"/>
            <a:ext cx="1796701" cy="1347990"/>
            <a:chOff x="717567" y="2555777"/>
            <a:chExt cx="1796701" cy="1347990"/>
          </a:xfrm>
        </p:grpSpPr>
        <p:sp>
          <p:nvSpPr>
            <p:cNvPr id="54" name="正方形/長方形 53"/>
            <p:cNvSpPr/>
            <p:nvPr/>
          </p:nvSpPr>
          <p:spPr>
            <a:xfrm>
              <a:off x="717567" y="2555777"/>
              <a:ext cx="1796701" cy="13479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6" name="グループ化 45"/>
            <p:cNvGrpSpPr>
              <a:grpSpLocks noChangeAspect="1"/>
            </p:cNvGrpSpPr>
            <p:nvPr/>
          </p:nvGrpSpPr>
          <p:grpSpPr>
            <a:xfrm>
              <a:off x="886072" y="2712467"/>
              <a:ext cx="1462808" cy="995437"/>
              <a:chOff x="1087865" y="2085164"/>
              <a:chExt cx="2116506" cy="1500500"/>
            </a:xfrm>
          </p:grpSpPr>
          <p:sp>
            <p:nvSpPr>
              <p:cNvPr id="24" name="台形 23"/>
              <p:cNvSpPr/>
              <p:nvPr/>
            </p:nvSpPr>
            <p:spPr>
              <a:xfrm flipH="1">
                <a:off x="1763419" y="2238462"/>
                <a:ext cx="1440952" cy="1325426"/>
              </a:xfrm>
              <a:prstGeom prst="trapezoid">
                <a:avLst>
                  <a:gd name="adj" fmla="val 42803"/>
                </a:avLst>
              </a:prstGeom>
              <a:solidFill>
                <a:schemeClr val="bg1">
                  <a:lumMod val="5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12" name="グループ化 11"/>
              <p:cNvGrpSpPr>
                <a:grpSpLocks noChangeAspect="1"/>
              </p:cNvGrpSpPr>
              <p:nvPr/>
            </p:nvGrpSpPr>
            <p:grpSpPr>
              <a:xfrm>
                <a:off x="1087865" y="2874460"/>
                <a:ext cx="757009" cy="608315"/>
                <a:chOff x="1331640" y="2420888"/>
                <a:chExt cx="2664296" cy="1800200"/>
              </a:xfrm>
            </p:grpSpPr>
            <p:grpSp>
              <p:nvGrpSpPr>
                <p:cNvPr id="11" name="グループ化 10"/>
                <p:cNvGrpSpPr/>
                <p:nvPr/>
              </p:nvGrpSpPr>
              <p:grpSpPr>
                <a:xfrm>
                  <a:off x="1871701" y="2996952"/>
                  <a:ext cx="1584176" cy="1224136"/>
                  <a:chOff x="1871701" y="2996952"/>
                  <a:chExt cx="1584176" cy="1224136"/>
                </a:xfrm>
              </p:grpSpPr>
              <p:sp>
                <p:nvSpPr>
                  <p:cNvPr id="9" name="正方形/長方形 8"/>
                  <p:cNvSpPr/>
                  <p:nvPr/>
                </p:nvSpPr>
                <p:spPr>
                  <a:xfrm>
                    <a:off x="1871701" y="2996952"/>
                    <a:ext cx="1584176" cy="1224136"/>
                  </a:xfrm>
                  <a:prstGeom prst="rect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" name="正方形/長方形 9"/>
                  <p:cNvSpPr/>
                  <p:nvPr/>
                </p:nvSpPr>
                <p:spPr>
                  <a:xfrm>
                    <a:off x="2411760" y="3447002"/>
                    <a:ext cx="504056" cy="324036"/>
                  </a:xfrm>
                  <a:prstGeom prst="rect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8" name="二等辺三角形 7"/>
                <p:cNvSpPr/>
                <p:nvPr/>
              </p:nvSpPr>
              <p:spPr>
                <a:xfrm>
                  <a:off x="1331640" y="2420888"/>
                  <a:ext cx="2664296" cy="675689"/>
                </a:xfrm>
                <a:prstGeom prst="triangl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4" name="雲 13"/>
              <p:cNvSpPr/>
              <p:nvPr/>
            </p:nvSpPr>
            <p:spPr>
              <a:xfrm>
                <a:off x="1937746" y="3022976"/>
                <a:ext cx="947720" cy="562688"/>
              </a:xfrm>
              <a:prstGeom prst="cloud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sz="7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雲 31"/>
              <p:cNvSpPr/>
              <p:nvPr/>
            </p:nvSpPr>
            <p:spPr>
              <a:xfrm>
                <a:off x="2132857" y="2522910"/>
                <a:ext cx="648071" cy="500066"/>
              </a:xfrm>
              <a:prstGeom prst="cloud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5" name="グループ化 34"/>
              <p:cNvGrpSpPr>
                <a:grpSpLocks noChangeAspect="1"/>
              </p:cNvGrpSpPr>
              <p:nvPr/>
            </p:nvGrpSpPr>
            <p:grpSpPr>
              <a:xfrm>
                <a:off x="1509001" y="2429164"/>
                <a:ext cx="605607" cy="486652"/>
                <a:chOff x="1251361" y="2420888"/>
                <a:chExt cx="2664296" cy="1800200"/>
              </a:xfrm>
            </p:grpSpPr>
            <p:grpSp>
              <p:nvGrpSpPr>
                <p:cNvPr id="36" name="グループ化 35"/>
                <p:cNvGrpSpPr/>
                <p:nvPr/>
              </p:nvGrpSpPr>
              <p:grpSpPr>
                <a:xfrm>
                  <a:off x="1791422" y="2996952"/>
                  <a:ext cx="1584176" cy="1224136"/>
                  <a:chOff x="1791422" y="2996952"/>
                  <a:chExt cx="1584176" cy="1224136"/>
                </a:xfrm>
              </p:grpSpPr>
              <p:sp>
                <p:nvSpPr>
                  <p:cNvPr id="38" name="正方形/長方形 37"/>
                  <p:cNvSpPr/>
                  <p:nvPr/>
                </p:nvSpPr>
                <p:spPr>
                  <a:xfrm>
                    <a:off x="1791422" y="2996952"/>
                    <a:ext cx="1584176" cy="1224136"/>
                  </a:xfrm>
                  <a:prstGeom prst="rect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" name="正方形/長方形 38"/>
                  <p:cNvSpPr/>
                  <p:nvPr/>
                </p:nvSpPr>
                <p:spPr>
                  <a:xfrm>
                    <a:off x="2331481" y="3447001"/>
                    <a:ext cx="504058" cy="324038"/>
                  </a:xfrm>
                  <a:prstGeom prst="rect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7" name="二等辺三角形 36"/>
                <p:cNvSpPr/>
                <p:nvPr/>
              </p:nvSpPr>
              <p:spPr>
                <a:xfrm>
                  <a:off x="1251361" y="2420888"/>
                  <a:ext cx="2664296" cy="675690"/>
                </a:xfrm>
                <a:prstGeom prst="triangl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" name="グループ化 39"/>
              <p:cNvGrpSpPr>
                <a:grpSpLocks noChangeAspect="1"/>
              </p:cNvGrpSpPr>
              <p:nvPr/>
            </p:nvGrpSpPr>
            <p:grpSpPr>
              <a:xfrm>
                <a:off x="1869071" y="2085164"/>
                <a:ext cx="436036" cy="350390"/>
                <a:chOff x="1064179" y="2543126"/>
                <a:chExt cx="2664292" cy="1800197"/>
              </a:xfrm>
            </p:grpSpPr>
            <p:grpSp>
              <p:nvGrpSpPr>
                <p:cNvPr id="41" name="グループ化 40"/>
                <p:cNvGrpSpPr/>
                <p:nvPr/>
              </p:nvGrpSpPr>
              <p:grpSpPr>
                <a:xfrm>
                  <a:off x="1604241" y="3119187"/>
                  <a:ext cx="1584176" cy="1224136"/>
                  <a:chOff x="1604241" y="3119187"/>
                  <a:chExt cx="1584176" cy="1224136"/>
                </a:xfrm>
              </p:grpSpPr>
              <p:sp>
                <p:nvSpPr>
                  <p:cNvPr id="43" name="正方形/長方形 42"/>
                  <p:cNvSpPr/>
                  <p:nvPr/>
                </p:nvSpPr>
                <p:spPr>
                  <a:xfrm>
                    <a:off x="1604241" y="3119187"/>
                    <a:ext cx="1584176" cy="1224136"/>
                  </a:xfrm>
                  <a:prstGeom prst="rect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" name="正方形/長方形 43"/>
                  <p:cNvSpPr/>
                  <p:nvPr/>
                </p:nvSpPr>
                <p:spPr>
                  <a:xfrm>
                    <a:off x="2144295" y="3569228"/>
                    <a:ext cx="504054" cy="324033"/>
                  </a:xfrm>
                  <a:prstGeom prst="rect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2" name="二等辺三角形 41"/>
                <p:cNvSpPr/>
                <p:nvPr/>
              </p:nvSpPr>
              <p:spPr>
                <a:xfrm>
                  <a:off x="1064179" y="2543126"/>
                  <a:ext cx="2664292" cy="675683"/>
                </a:xfrm>
                <a:prstGeom prst="triangl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5" name="雲 44"/>
              <p:cNvSpPr/>
              <p:nvPr/>
            </p:nvSpPr>
            <p:spPr>
              <a:xfrm>
                <a:off x="2355193" y="2150922"/>
                <a:ext cx="324036" cy="337635"/>
              </a:xfrm>
              <a:prstGeom prst="cloud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50" name="テキスト ボックス 49"/>
          <p:cNvSpPr txBox="1"/>
          <p:nvPr/>
        </p:nvSpPr>
        <p:spPr>
          <a:xfrm>
            <a:off x="697926" y="3596623"/>
            <a:ext cx="2058357" cy="2308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① 町内で一斉に除雪作業を</a:t>
            </a:r>
            <a:r>
              <a:rPr kumimoji="1"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行います。</a:t>
            </a:r>
            <a:endParaRPr kumimoji="1" lang="ja-JP" altLang="en-US" sz="9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297822" y="3515323"/>
            <a:ext cx="1820923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② 道路除雪を委託された業者</a:t>
            </a:r>
            <a:endParaRPr lang="en-US" altLang="ja-JP" sz="9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9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が、排雪作業を行います。</a:t>
            </a:r>
            <a:endParaRPr kumimoji="1" lang="ja-JP" altLang="en-US" sz="9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4297822" y="2104617"/>
            <a:ext cx="1820923" cy="1347990"/>
            <a:chOff x="4327370" y="2287906"/>
            <a:chExt cx="1820923" cy="1347990"/>
          </a:xfrm>
        </p:grpSpPr>
        <p:sp>
          <p:nvSpPr>
            <p:cNvPr id="56" name="正方形/長方形 55"/>
            <p:cNvSpPr/>
            <p:nvPr/>
          </p:nvSpPr>
          <p:spPr>
            <a:xfrm>
              <a:off x="4327370" y="2287906"/>
              <a:ext cx="1820923" cy="13479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7" name="グループ化 46"/>
            <p:cNvGrpSpPr>
              <a:grpSpLocks noChangeAspect="1"/>
            </p:cNvGrpSpPr>
            <p:nvPr/>
          </p:nvGrpSpPr>
          <p:grpSpPr>
            <a:xfrm>
              <a:off x="4566222" y="2697889"/>
              <a:ext cx="1314911" cy="865999"/>
              <a:chOff x="3953733" y="4764022"/>
              <a:chExt cx="1690997" cy="1824200"/>
            </a:xfrm>
          </p:grpSpPr>
          <p:sp>
            <p:nvSpPr>
              <p:cNvPr id="23" name="雲 22"/>
              <p:cNvSpPr/>
              <p:nvPr/>
            </p:nvSpPr>
            <p:spPr>
              <a:xfrm>
                <a:off x="3953733" y="4764022"/>
                <a:ext cx="1082202" cy="1387148"/>
              </a:xfrm>
              <a:prstGeom prst="cloud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2" name="グループ化 21"/>
              <p:cNvGrpSpPr/>
              <p:nvPr/>
            </p:nvGrpSpPr>
            <p:grpSpPr>
              <a:xfrm>
                <a:off x="3970544" y="5052051"/>
                <a:ext cx="1674186" cy="1536171"/>
                <a:chOff x="5294058" y="3789038"/>
                <a:chExt cx="2232248" cy="1152128"/>
              </a:xfrm>
            </p:grpSpPr>
            <p:sp>
              <p:nvSpPr>
                <p:cNvPr id="15" name="正方形/長方形 14"/>
                <p:cNvSpPr/>
                <p:nvPr/>
              </p:nvSpPr>
              <p:spPr>
                <a:xfrm>
                  <a:off x="5294058" y="4249889"/>
                  <a:ext cx="1420521" cy="460851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" name="1 つの角を切り取った四角形 15"/>
                <p:cNvSpPr/>
                <p:nvPr/>
              </p:nvSpPr>
              <p:spPr>
                <a:xfrm>
                  <a:off x="6714579" y="3789038"/>
                  <a:ext cx="811727" cy="921702"/>
                </a:xfrm>
                <a:prstGeom prst="snip1Rect">
                  <a:avLst>
                    <a:gd name="adj" fmla="val 50000"/>
                  </a:avLst>
                </a:prstGeom>
                <a:solidFill>
                  <a:schemeClr val="bg1">
                    <a:lumMod val="6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" name="1 つの角を切り取った四角形 16"/>
                <p:cNvSpPr/>
                <p:nvPr/>
              </p:nvSpPr>
              <p:spPr>
                <a:xfrm>
                  <a:off x="6849903" y="3951598"/>
                  <a:ext cx="473471" cy="298291"/>
                </a:xfrm>
                <a:prstGeom prst="snip1Rect">
                  <a:avLst>
                    <a:gd name="adj" fmla="val 50000"/>
                  </a:avLst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円/楕円 18"/>
                <p:cNvSpPr/>
                <p:nvPr/>
              </p:nvSpPr>
              <p:spPr>
                <a:xfrm>
                  <a:off x="5692080" y="4633932"/>
                  <a:ext cx="312237" cy="307234"/>
                </a:xfrm>
                <a:prstGeom prst="ellipse">
                  <a:avLst/>
                </a:prstGeom>
                <a:solidFill>
                  <a:schemeClr val="tx1">
                    <a:lumMod val="85000"/>
                    <a:lumOff val="1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" name="円/楕円 20"/>
                <p:cNvSpPr/>
                <p:nvPr/>
              </p:nvSpPr>
              <p:spPr>
                <a:xfrm>
                  <a:off x="6958605" y="4613377"/>
                  <a:ext cx="312237" cy="307234"/>
                </a:xfrm>
                <a:prstGeom prst="ellipse">
                  <a:avLst/>
                </a:prstGeom>
                <a:solidFill>
                  <a:schemeClr val="tx1">
                    <a:lumMod val="85000"/>
                    <a:lumOff val="1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58" name="テキスト ボックス 57"/>
            <p:cNvSpPr txBox="1"/>
            <p:nvPr/>
          </p:nvSpPr>
          <p:spPr>
            <a:xfrm>
              <a:off x="4533508" y="2337849"/>
              <a:ext cx="1415772" cy="3385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rgbClr val="FF0000"/>
                  </a:solidFill>
                  <a:latin typeface="HG丸ｺﾞｼｯｸM-PRO" pitchFamily="50" charset="-128"/>
                  <a:ea typeface="HG丸ｺﾞｼｯｸM-PRO" pitchFamily="50" charset="-128"/>
                </a:rPr>
                <a:t>補助対象事業</a:t>
              </a:r>
              <a:endParaRPr kumimoji="1" lang="en-US" altLang="ja-JP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  <p:cxnSp>
        <p:nvCxnSpPr>
          <p:cNvPr id="62" name="直線コネクタ 61"/>
          <p:cNvCxnSpPr/>
          <p:nvPr/>
        </p:nvCxnSpPr>
        <p:spPr>
          <a:xfrm>
            <a:off x="243513" y="4211960"/>
            <a:ext cx="637097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476672" y="3904183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HGｺﾞｼｯｸE" pitchFamily="49" charset="-128"/>
                <a:ea typeface="HGｺﾞｼｯｸE" pitchFamily="49" charset="-128"/>
              </a:rPr>
              <a:t>補助金額</a:t>
            </a:r>
            <a:endParaRPr kumimoji="1" lang="ja-JP" altLang="en-US" sz="1400" dirty="0">
              <a:latin typeface="HGｺﾞｼｯｸE" pitchFamily="49" charset="-128"/>
              <a:ea typeface="HGｺﾞｼｯｸE" pitchFamily="49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12540" y="4245059"/>
            <a:ext cx="533511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次の額の合算額のうち、６０％を補助します。（</a:t>
            </a:r>
            <a:r>
              <a:rPr kumimoji="1"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１円未満切捨て）</a:t>
            </a:r>
            <a:endParaRPr kumimoji="1"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(1)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補助対象事業に要した経費のうち、市除雪単価により算定した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額。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又は町内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が除雪業者に支払った額のいずれか低い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額。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(2)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(1)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の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額に係る消費税相当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額。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67" name="直線コネクタ 66"/>
          <p:cNvCxnSpPr/>
          <p:nvPr/>
        </p:nvCxnSpPr>
        <p:spPr>
          <a:xfrm>
            <a:off x="260648" y="5331570"/>
            <a:ext cx="637097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493807" y="5023793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HGｺﾞｼｯｸE" pitchFamily="49" charset="-128"/>
                <a:ea typeface="HGｺﾞｼｯｸE" pitchFamily="49" charset="-128"/>
              </a:rPr>
              <a:t>申請</a:t>
            </a:r>
            <a:r>
              <a:rPr lang="ja-JP" altLang="en-US" sz="1400" dirty="0" smtClean="0">
                <a:latin typeface="HGｺﾞｼｯｸE" pitchFamily="49" charset="-128"/>
                <a:ea typeface="HGｺﾞｼｯｸE" pitchFamily="49" charset="-128"/>
              </a:rPr>
              <a:t>の受付</a:t>
            </a:r>
            <a:endParaRPr kumimoji="1" lang="ja-JP" altLang="en-US" sz="1400" dirty="0">
              <a:latin typeface="HGｺﾞｼｯｸE" pitchFamily="49" charset="-128"/>
              <a:ea typeface="HGｺﾞｼｯｸE" pitchFamily="49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86301" y="5331570"/>
            <a:ext cx="52629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○申請方法　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申請書に必要書類を添付のうえ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、事業実施日の３日前までに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申請して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ください。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○申請窓口　市役所建設課または各支所地域振興課・農林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建設課。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en-US" altLang="ja-JP" sz="12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町内単位で申請してください。個人での申請は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できません。</a:t>
            </a:r>
            <a:endParaRPr kumimoji="1" lang="en-US" altLang="ja-JP" sz="1200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60648" y="6190292"/>
            <a:ext cx="6353840" cy="25391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kumimoji="1" lang="ja-JP" altLang="en-US" sz="1050" dirty="0" smtClean="0">
                <a:latin typeface="HG丸ｺﾞｼｯｸM-PRO" pitchFamily="50" charset="-128"/>
                <a:ea typeface="HG丸ｺﾞｼｯｸM-PRO" pitchFamily="50" charset="-128"/>
              </a:rPr>
              <a:t>補助金交付までの流れ</a:t>
            </a:r>
            <a:endParaRPr kumimoji="1" lang="ja-JP" altLang="en-US" sz="105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83" name="グループ化 82"/>
          <p:cNvGrpSpPr/>
          <p:nvPr/>
        </p:nvGrpSpPr>
        <p:grpSpPr>
          <a:xfrm>
            <a:off x="361076" y="6530796"/>
            <a:ext cx="6202439" cy="576064"/>
            <a:chOff x="394913" y="6890836"/>
            <a:chExt cx="6202439" cy="576064"/>
          </a:xfrm>
        </p:grpSpPr>
        <p:sp>
          <p:nvSpPr>
            <p:cNvPr id="72" name="角丸四角形 71"/>
            <p:cNvSpPr/>
            <p:nvPr/>
          </p:nvSpPr>
          <p:spPr>
            <a:xfrm>
              <a:off x="394913" y="6890836"/>
              <a:ext cx="1194557" cy="576064"/>
            </a:xfrm>
            <a:prstGeom prst="round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 smtClean="0">
                  <a:latin typeface="HG丸ｺﾞｼｯｸM-PRO" pitchFamily="50" charset="-128"/>
                  <a:ea typeface="HG丸ｺﾞｼｯｸM-PRO" pitchFamily="50" charset="-128"/>
                </a:rPr>
                <a:t>補助金交付申請書の提出</a:t>
              </a:r>
              <a:endParaRPr kumimoji="1" lang="ja-JP" altLang="en-US" sz="900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73" name="角丸四角形 72"/>
            <p:cNvSpPr/>
            <p:nvPr/>
          </p:nvSpPr>
          <p:spPr>
            <a:xfrm>
              <a:off x="1974296" y="6890836"/>
              <a:ext cx="828699" cy="576064"/>
            </a:xfrm>
            <a:prstGeom prst="round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 smtClean="0">
                  <a:latin typeface="HG丸ｺﾞｼｯｸM-PRO" pitchFamily="50" charset="-128"/>
                  <a:ea typeface="HG丸ｺﾞｼｯｸM-PRO" pitchFamily="50" charset="-128"/>
                </a:rPr>
                <a:t>補助金決定</a:t>
              </a:r>
              <a:endParaRPr kumimoji="1" lang="en-US" altLang="ja-JP" sz="900" dirty="0" smtClean="0"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ctr"/>
              <a:r>
                <a:rPr kumimoji="1" lang="ja-JP" altLang="en-US" sz="900" dirty="0" smtClean="0">
                  <a:latin typeface="HG丸ｺﾞｼｯｸM-PRO" pitchFamily="50" charset="-128"/>
                  <a:ea typeface="HG丸ｺﾞｼｯｸM-PRO" pitchFamily="50" charset="-128"/>
                </a:rPr>
                <a:t>の</a:t>
              </a:r>
              <a:r>
                <a:rPr lang="ja-JP" altLang="en-US" sz="900" dirty="0" smtClean="0">
                  <a:latin typeface="HG丸ｺﾞｼｯｸM-PRO" pitchFamily="50" charset="-128"/>
                  <a:ea typeface="HG丸ｺﾞｼｯｸM-PRO" pitchFamily="50" charset="-128"/>
                </a:rPr>
                <a:t>通知</a:t>
              </a:r>
              <a:endParaRPr kumimoji="1" lang="ja-JP" altLang="en-US" sz="900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74" name="角丸四角形 73"/>
            <p:cNvSpPr/>
            <p:nvPr/>
          </p:nvSpPr>
          <p:spPr>
            <a:xfrm>
              <a:off x="3187821" y="6890836"/>
              <a:ext cx="828699" cy="576064"/>
            </a:xfrm>
            <a:prstGeom prst="round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 smtClean="0">
                  <a:latin typeface="HG丸ｺﾞｼｯｸM-PRO" pitchFamily="50" charset="-128"/>
                  <a:ea typeface="HG丸ｺﾞｼｯｸM-PRO" pitchFamily="50" charset="-128"/>
                </a:rPr>
                <a:t>除排雪作業</a:t>
              </a:r>
              <a:endParaRPr kumimoji="1" lang="en-US" altLang="ja-JP" sz="900" dirty="0" smtClean="0"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ctr"/>
              <a:r>
                <a:rPr kumimoji="1" lang="ja-JP" altLang="en-US" sz="900" dirty="0" smtClean="0">
                  <a:latin typeface="HG丸ｺﾞｼｯｸM-PRO" pitchFamily="50" charset="-128"/>
                  <a:ea typeface="HG丸ｺﾞｼｯｸM-PRO" pitchFamily="50" charset="-128"/>
                </a:rPr>
                <a:t>の</a:t>
              </a:r>
              <a:r>
                <a:rPr lang="ja-JP" altLang="en-US" sz="900" dirty="0" smtClean="0">
                  <a:latin typeface="HG丸ｺﾞｼｯｸM-PRO" pitchFamily="50" charset="-128"/>
                  <a:ea typeface="HG丸ｺﾞｼｯｸM-PRO" pitchFamily="50" charset="-128"/>
                </a:rPr>
                <a:t>実施</a:t>
              </a:r>
              <a:endParaRPr kumimoji="1" lang="ja-JP" altLang="en-US" sz="900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75" name="角丸四角形 74"/>
            <p:cNvSpPr/>
            <p:nvPr/>
          </p:nvSpPr>
          <p:spPr>
            <a:xfrm>
              <a:off x="4401346" y="6890836"/>
              <a:ext cx="982483" cy="576064"/>
            </a:xfrm>
            <a:prstGeom prst="round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 smtClean="0">
                  <a:latin typeface="HG丸ｺﾞｼｯｸM-PRO" pitchFamily="50" charset="-128"/>
                  <a:ea typeface="HG丸ｺﾞｼｯｸM-PRO" pitchFamily="50" charset="-128"/>
                </a:rPr>
                <a:t>補助金請求書の提出</a:t>
              </a:r>
              <a:endParaRPr kumimoji="1" lang="ja-JP" altLang="en-US" sz="900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77" name="角丸四角形 76"/>
            <p:cNvSpPr/>
            <p:nvPr/>
          </p:nvSpPr>
          <p:spPr>
            <a:xfrm>
              <a:off x="5768653" y="6890836"/>
              <a:ext cx="828699" cy="576064"/>
            </a:xfrm>
            <a:prstGeom prst="round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 smtClean="0">
                  <a:latin typeface="HG丸ｺﾞｼｯｸM-PRO" pitchFamily="50" charset="-128"/>
                  <a:ea typeface="HG丸ｺﾞｼｯｸM-PRO" pitchFamily="50" charset="-128"/>
                </a:rPr>
                <a:t>補助金受領</a:t>
              </a:r>
              <a:endParaRPr kumimoji="1" lang="en-US" altLang="ja-JP" sz="900" dirty="0" smtClean="0"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ctr"/>
              <a:r>
                <a:rPr lang="en-US" altLang="ja-JP" sz="900" dirty="0" smtClean="0">
                  <a:latin typeface="HG丸ｺﾞｼｯｸM-PRO" pitchFamily="50" charset="-128"/>
                  <a:ea typeface="HG丸ｺﾞｼｯｸM-PRO" pitchFamily="50" charset="-128"/>
                </a:rPr>
                <a:t>(</a:t>
              </a:r>
              <a:r>
                <a:rPr lang="ja-JP" altLang="en-US" sz="900" dirty="0" smtClean="0">
                  <a:latin typeface="HG丸ｺﾞｼｯｸM-PRO" pitchFamily="50" charset="-128"/>
                  <a:ea typeface="HG丸ｺﾞｼｯｸM-PRO" pitchFamily="50" charset="-128"/>
                </a:rPr>
                <a:t>口座</a:t>
              </a:r>
              <a:r>
                <a:rPr lang="ja-JP" altLang="en-US" sz="900" dirty="0">
                  <a:latin typeface="HG丸ｺﾞｼｯｸM-PRO" pitchFamily="50" charset="-128"/>
                  <a:ea typeface="HG丸ｺﾞｼｯｸM-PRO" pitchFamily="50" charset="-128"/>
                </a:rPr>
                <a:t>振込</a:t>
              </a:r>
              <a:r>
                <a:rPr lang="en-US" altLang="ja-JP" sz="900" dirty="0" smtClean="0">
                  <a:latin typeface="HG丸ｺﾞｼｯｸM-PRO" pitchFamily="50" charset="-128"/>
                  <a:ea typeface="HG丸ｺﾞｼｯｸM-PRO" pitchFamily="50" charset="-128"/>
                </a:rPr>
                <a:t>)</a:t>
              </a:r>
              <a:endParaRPr kumimoji="1" lang="ja-JP" altLang="en-US" sz="900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78" name="二等辺三角形 77"/>
            <p:cNvSpPr/>
            <p:nvPr/>
          </p:nvSpPr>
          <p:spPr>
            <a:xfrm rot="5400000">
              <a:off x="1629983" y="7112692"/>
              <a:ext cx="303800" cy="132352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二等辺三角形 78"/>
            <p:cNvSpPr/>
            <p:nvPr/>
          </p:nvSpPr>
          <p:spPr>
            <a:xfrm rot="5400000">
              <a:off x="2843508" y="7112692"/>
              <a:ext cx="303800" cy="132352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二等辺三角形 79"/>
            <p:cNvSpPr/>
            <p:nvPr/>
          </p:nvSpPr>
          <p:spPr>
            <a:xfrm rot="5400000">
              <a:off x="4057033" y="7112692"/>
              <a:ext cx="303800" cy="132352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二等辺三角形 80"/>
            <p:cNvSpPr/>
            <p:nvPr/>
          </p:nvSpPr>
          <p:spPr>
            <a:xfrm rot="5400000">
              <a:off x="5424342" y="7112692"/>
              <a:ext cx="303800" cy="132352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4" name="テキスト ボックス 83"/>
          <p:cNvSpPr txBox="1"/>
          <p:nvPr/>
        </p:nvSpPr>
        <p:spPr>
          <a:xfrm>
            <a:off x="3933056" y="7340242"/>
            <a:ext cx="1924718" cy="40011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除雪業者への支払い完了後、</a:t>
            </a:r>
            <a:endParaRPr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速やかに提出して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ください。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5" name="二等辺三角形 84"/>
          <p:cNvSpPr/>
          <p:nvPr/>
        </p:nvSpPr>
        <p:spPr>
          <a:xfrm rot="10800000">
            <a:off x="4709376" y="7175951"/>
            <a:ext cx="303800" cy="13235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336950" y="7340242"/>
            <a:ext cx="2117887" cy="40011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●申請書は事業実施日の</a:t>
            </a:r>
            <a:endParaRPr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３日前までに提出して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ください。</a:t>
            </a:r>
            <a:endParaRPr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7" name="二等辺三角形 86"/>
          <p:cNvSpPr/>
          <p:nvPr/>
        </p:nvSpPr>
        <p:spPr>
          <a:xfrm rot="10800000">
            <a:off x="714046" y="7175951"/>
            <a:ext cx="303800" cy="13235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638690" y="7984792"/>
            <a:ext cx="5580620" cy="112371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十日町市　建 設 部　建　設　課　☎（０２５）７５７－９９３２（直通）</a:t>
            </a:r>
            <a:endParaRPr kumimoji="1" lang="en-US" altLang="ja-JP" sz="1200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　　　川西支所　地域振興課　☎（０２５）７６８－４９５１（直通）</a:t>
            </a:r>
            <a:endParaRPr lang="en-US" altLang="ja-JP" sz="1200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　　　中里支所　地域振興課　☎（０２５）７６３－２５１０（直通）</a:t>
            </a:r>
            <a:endParaRPr kumimoji="1" lang="en-US" altLang="ja-JP" sz="1200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　　　松代支所　農林建設課　☎（０２５）５９７－２２２２（直通）</a:t>
            </a:r>
            <a:endParaRPr lang="en-US" altLang="ja-JP" sz="1200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　　　</a:t>
            </a:r>
            <a:r>
              <a:rPr kumimoji="1" lang="ja-JP" altLang="en-US" sz="1000" spc="-3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松之山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支所  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地域振興課　☎（０２５）５９６－３１３２（直通）</a:t>
            </a:r>
            <a:endParaRPr kumimoji="1" lang="ja-JP" altLang="en-US" sz="12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cxnSp>
        <p:nvCxnSpPr>
          <p:cNvPr id="89" name="直線コネクタ 88"/>
          <p:cNvCxnSpPr/>
          <p:nvPr/>
        </p:nvCxnSpPr>
        <p:spPr>
          <a:xfrm>
            <a:off x="260648" y="7884368"/>
            <a:ext cx="637097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226377" y="1403648"/>
            <a:ext cx="637097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62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116</Words>
  <Application>Microsoft Office PowerPoint</Application>
  <PresentationFormat>画面に合わせる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島田 悟</dc:creator>
  <cp:lastModifiedBy>佐藤 孝</cp:lastModifiedBy>
  <cp:revision>41</cp:revision>
  <cp:lastPrinted>2013-12-02T10:52:34Z</cp:lastPrinted>
  <dcterms:created xsi:type="dcterms:W3CDTF">2013-10-10T23:33:46Z</dcterms:created>
  <dcterms:modified xsi:type="dcterms:W3CDTF">2016-08-02T23:59:04Z</dcterms:modified>
</cp:coreProperties>
</file>