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72" r:id="rId1"/>
  </p:sldMasterIdLst>
  <p:notesMasterIdLst>
    <p:notesMasterId r:id="rId4"/>
  </p:notesMasterIdLst>
  <p:sldIdLst>
    <p:sldId id="259" r:id="rId2"/>
    <p:sldId id="260" r:id="rId3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FF5050"/>
    <a:srgbClr val="0070C0"/>
    <a:srgbClr val="70C2FA"/>
    <a:srgbClr val="2156FD"/>
    <a:srgbClr val="D29F67"/>
    <a:srgbClr val="94EDFF"/>
    <a:srgbClr val="E75453"/>
    <a:srgbClr val="F7C547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中間スタイル 4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テーマ スタイル 2 - アクセント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280" autoAdjust="0"/>
  </p:normalViewPr>
  <p:slideViewPr>
    <p:cSldViewPr snapToGrid="0">
      <p:cViewPr>
        <p:scale>
          <a:sx n="142" d="100"/>
          <a:sy n="142" d="100"/>
        </p:scale>
        <p:origin x="-264" y="-6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5300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78575A48-EABF-40DC-9F1E-3645DD9BAE52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233488"/>
            <a:ext cx="23510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6" rIns="91411" bIns="4570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2" y="4748214"/>
            <a:ext cx="5389563" cy="3884612"/>
          </a:xfrm>
          <a:prstGeom prst="rect">
            <a:avLst/>
          </a:prstGeom>
        </p:spPr>
        <p:txBody>
          <a:bodyPr vert="horz" lIns="91411" tIns="45706" rIns="91411" bIns="4570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014"/>
            <a:ext cx="2919413" cy="495300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70C88724-4629-429F-B150-B9756B6F1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60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92338" y="1233488"/>
            <a:ext cx="2351087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C88724-4629-429F-B150-B9756B6F11E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1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6917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869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301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542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917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91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487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775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802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45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94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F655-78CA-4CAD-86DC-D741F7D618C9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F1AC6-1A04-4F3F-B20F-BB4F9CDF6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83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" userDrawn="1">
          <p15:clr>
            <a:srgbClr val="F26B43"/>
          </p15:clr>
        </p15:guide>
        <p15:guide id="2" pos="4513" userDrawn="1">
          <p15:clr>
            <a:srgbClr val="F26B43"/>
          </p15:clr>
        </p15:guide>
        <p15:guide id="3" pos="249" userDrawn="1">
          <p15:clr>
            <a:srgbClr val="F26B43"/>
          </p15:clr>
        </p15:guide>
        <p15:guide id="4" orient="horz" pos="64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4704473-E678-41F6-9AD8-BDD7E14B9206}"/>
              </a:ext>
            </a:extLst>
          </p:cNvPr>
          <p:cNvSpPr/>
          <p:nvPr/>
        </p:nvSpPr>
        <p:spPr>
          <a:xfrm>
            <a:off x="3682140" y="8925891"/>
            <a:ext cx="3486844" cy="11565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63DE20E-7B6E-48F9-B2C4-01C6F6FFF006}"/>
              </a:ext>
            </a:extLst>
          </p:cNvPr>
          <p:cNvSpPr/>
          <p:nvPr/>
        </p:nvSpPr>
        <p:spPr>
          <a:xfrm>
            <a:off x="389965" y="8925890"/>
            <a:ext cx="3134285" cy="11565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18D56A0-635E-4234-82C0-DEF2012D8FA1}"/>
              </a:ext>
            </a:extLst>
          </p:cNvPr>
          <p:cNvSpPr txBox="1"/>
          <p:nvPr/>
        </p:nvSpPr>
        <p:spPr>
          <a:xfrm>
            <a:off x="389965" y="468869"/>
            <a:ext cx="6724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dirty="0">
                <a:ln>
                  <a:solidFill>
                    <a:schemeClr val="bg1"/>
                  </a:solidFill>
                </a:ln>
                <a:latin typeface="Noto Sans CJK JP Bold" panose="020B0800000000000000" pitchFamily="34" charset="-128"/>
                <a:ea typeface="Noto Sans CJK JP Bold" panose="020B0800000000000000" pitchFamily="34" charset="-128"/>
              </a:rPr>
              <a:t>第</a:t>
            </a:r>
            <a:r>
              <a:rPr kumimoji="1" lang="en-US" altLang="ja-JP" sz="4800" dirty="0">
                <a:ln>
                  <a:solidFill>
                    <a:schemeClr val="bg1"/>
                  </a:solidFill>
                </a:ln>
                <a:latin typeface="Noto Sans CJK JP Bold" panose="020B0800000000000000" pitchFamily="34" charset="-128"/>
                <a:ea typeface="Noto Sans CJK JP Bold" panose="020B0800000000000000" pitchFamily="34" charset="-128"/>
              </a:rPr>
              <a:t>22</a:t>
            </a:r>
            <a:r>
              <a:rPr kumimoji="1" lang="ja-JP" altLang="en-US" sz="4800" dirty="0">
                <a:ln>
                  <a:solidFill>
                    <a:schemeClr val="bg1"/>
                  </a:solidFill>
                </a:ln>
                <a:latin typeface="Noto Sans CJK JP Bold" panose="020B0800000000000000" pitchFamily="34" charset="-128"/>
                <a:ea typeface="Noto Sans CJK JP Bold" panose="020B0800000000000000" pitchFamily="34" charset="-128"/>
              </a:rPr>
              <a:t>回 川西地域文化祭</a:t>
            </a:r>
            <a:endParaRPr kumimoji="1" lang="ja-JP" altLang="en-US" sz="4400" dirty="0">
              <a:ln>
                <a:solidFill>
                  <a:schemeClr val="bg1"/>
                </a:solidFill>
              </a:ln>
              <a:latin typeface="Noto Sans CJK JP Bold" panose="020B0800000000000000" pitchFamily="34" charset="-128"/>
              <a:ea typeface="Noto Sans CJK JP Bold" panose="020B0800000000000000" pitchFamily="34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989ACBD6-5B23-4A4D-9997-DF1C2F86F7FD}"/>
              </a:ext>
            </a:extLst>
          </p:cNvPr>
          <p:cNvSpPr txBox="1"/>
          <p:nvPr/>
        </p:nvSpPr>
        <p:spPr>
          <a:xfrm>
            <a:off x="401355" y="9320055"/>
            <a:ext cx="3389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月９</a:t>
            </a:r>
            <a:r>
              <a:rPr kumimoji="1" lang="ja-JP" altLang="en-US" sz="1200" b="1" spc="-6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（金）までに川西公民</a:t>
            </a:r>
            <a:r>
              <a:rPr kumimoji="1" lang="ja-JP" altLang="en-US" sz="1200" b="1" spc="-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館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768-2308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b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にご相談ください。</a:t>
            </a: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08CDD10A-B8D5-4ABC-8999-8DFB3258470C}"/>
              </a:ext>
            </a:extLst>
          </p:cNvPr>
          <p:cNvSpPr txBox="1"/>
          <p:nvPr/>
        </p:nvSpPr>
        <p:spPr>
          <a:xfrm>
            <a:off x="394560" y="8959269"/>
            <a:ext cx="3375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グループで出展したい方</a:t>
            </a: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0D23D3F0-D2BB-4A41-B7B7-DA375AE24F75}"/>
              </a:ext>
            </a:extLst>
          </p:cNvPr>
          <p:cNvSpPr txBox="1"/>
          <p:nvPr/>
        </p:nvSpPr>
        <p:spPr>
          <a:xfrm>
            <a:off x="275479" y="8145685"/>
            <a:ext cx="676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その他、川西地域の皆様の</a:t>
            </a:r>
            <a:r>
              <a:rPr kumimoji="1" lang="ja-JP" altLang="en-US" sz="1600" b="1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絵画や書道、手芸、盆栽、俳句など</a:t>
            </a:r>
            <a:endParaRPr kumimoji="1" lang="en-US" altLang="ja-JP" sz="1600" b="1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1600" b="1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幅広く募集します。</a:t>
            </a:r>
            <a:endParaRPr lang="ja-JP" altLang="en-US" sz="1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4CC948E6-76C0-46A4-9701-4E31D8C03DD9}"/>
              </a:ext>
            </a:extLst>
          </p:cNvPr>
          <p:cNvSpPr txBox="1"/>
          <p:nvPr/>
        </p:nvSpPr>
        <p:spPr>
          <a:xfrm>
            <a:off x="3682140" y="8959269"/>
            <a:ext cx="3399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個人で出展したい方</a:t>
            </a: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519A204D-6993-42CC-B40A-FA8E137A2446}"/>
              </a:ext>
            </a:extLst>
          </p:cNvPr>
          <p:cNvSpPr txBox="1"/>
          <p:nvPr/>
        </p:nvSpPr>
        <p:spPr>
          <a:xfrm>
            <a:off x="3700345" y="9292880"/>
            <a:ext cx="3482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作品募集要項をご確認のうえ「川西美術展出品目録」を</a:t>
            </a:r>
            <a: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16</a:t>
            </a:r>
            <a:r>
              <a:rPr kumimoji="1" lang="ja-JP" altLang="en-US" sz="1200" b="1" spc="-6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（金</a:t>
            </a:r>
            <a:r>
              <a:rPr kumimoji="1" lang="ja-JP" altLang="en-US" sz="1200" b="1" spc="-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までに提出してください。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73BF6D1-2BFD-4B81-BD50-B6B3F5E0598A}"/>
              </a:ext>
            </a:extLst>
          </p:cNvPr>
          <p:cNvSpPr/>
          <p:nvPr/>
        </p:nvSpPr>
        <p:spPr>
          <a:xfrm>
            <a:off x="993774" y="6687651"/>
            <a:ext cx="5572126" cy="14803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展示予定作品</a:t>
            </a:r>
            <a:endParaRPr kumimoji="1" lang="en-US" altLang="ja-JP" sz="16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4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defTabSz="2425700">
              <a:lnSpc>
                <a:spcPct val="150000"/>
              </a:lnSpc>
            </a:pPr>
            <a:r>
              <a:rPr kumimoji="1" lang="ja-JP" altLang="en-US" sz="1050" b="1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 </a:t>
            </a:r>
            <a:r>
              <a:rPr kumimoji="1" lang="ja-JP" altLang="en-US" sz="1500" b="1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①</a:t>
            </a:r>
            <a:r>
              <a:rPr kumimoji="1" lang="ja-JP" altLang="en-US" sz="15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川西公民館</a:t>
            </a:r>
            <a:r>
              <a:rPr kumimoji="1" lang="en-US" altLang="ja-JP" sz="15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/</a:t>
            </a:r>
            <a:r>
              <a:rPr kumimoji="1" lang="ja-JP" altLang="en-US" sz="15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講座</a:t>
            </a:r>
            <a:r>
              <a:rPr kumimoji="1" lang="en-US" altLang="ja-JP" sz="15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kumimoji="1" lang="ja-JP" altLang="en-US" sz="15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書道教室・手芸教室・山野草教室</a:t>
            </a:r>
            <a:r>
              <a:rPr kumimoji="1" lang="en-US" altLang="ja-JP" sz="15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  <a:br>
              <a:rPr kumimoji="1" lang="en-US" altLang="ja-JP" sz="15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kumimoji="1" lang="ja-JP" altLang="en-US" sz="15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②川西地域の保育園・こども園・小中学校ほか</a:t>
            </a:r>
            <a:endParaRPr kumimoji="1" lang="en-US" altLang="ja-JP" sz="15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defTabSz="2425700">
              <a:lnSpc>
                <a:spcPct val="150000"/>
              </a:lnSpc>
            </a:pPr>
            <a:r>
              <a:rPr kumimoji="1" lang="ja-JP" altLang="en-US" sz="15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③川西美術展（一般出品）</a:t>
            </a:r>
            <a:endParaRPr kumimoji="1" lang="en-US" altLang="ja-JP" sz="15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defTabSz="2066925"/>
            <a:endParaRPr kumimoji="1" lang="en-US" altLang="ja-JP" sz="4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　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0A91826-BE44-4E75-93CA-218A55D9E30E}"/>
              </a:ext>
            </a:extLst>
          </p:cNvPr>
          <p:cNvSpPr/>
          <p:nvPr/>
        </p:nvSpPr>
        <p:spPr>
          <a:xfrm>
            <a:off x="1005163" y="5422460"/>
            <a:ext cx="5572126" cy="128273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ja-JP" altLang="en-US" sz="1200" dirty="0">
              <a:solidFill>
                <a:schemeClr val="tx1"/>
              </a:solidFill>
              <a:latin typeface="春夏秋冬ⅡＰ" panose="02000600000000000000" pitchFamily="2" charset="-128"/>
              <a:ea typeface="春夏秋冬ⅡＰ" panose="02000600000000000000" pitchFamily="2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2A57177-7151-48BD-B571-56566F4B901A}"/>
              </a:ext>
            </a:extLst>
          </p:cNvPr>
          <p:cNvSpPr txBox="1"/>
          <p:nvPr/>
        </p:nvSpPr>
        <p:spPr>
          <a:xfrm>
            <a:off x="971346" y="5473437"/>
            <a:ext cx="5950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日時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5798923C-FEC0-43AE-A4FD-CFF6C399820E}"/>
              </a:ext>
            </a:extLst>
          </p:cNvPr>
          <p:cNvSpPr txBox="1"/>
          <p:nvPr/>
        </p:nvSpPr>
        <p:spPr>
          <a:xfrm>
            <a:off x="982386" y="6122796"/>
            <a:ext cx="5950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会場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5A87BA3-334E-4193-A852-DABEC90D0E5F}"/>
              </a:ext>
            </a:extLst>
          </p:cNvPr>
          <p:cNvSpPr txBox="1"/>
          <p:nvPr/>
        </p:nvSpPr>
        <p:spPr>
          <a:xfrm>
            <a:off x="1736155" y="5422460"/>
            <a:ext cx="483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令和</a:t>
            </a:r>
            <a:r>
              <a:rPr kumimoji="1" lang="ja-JP" altLang="en-US" sz="20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８</a:t>
            </a:r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年</a:t>
            </a:r>
            <a:r>
              <a:rPr kumimoji="1" lang="en-US" altLang="ja-JP" sz="20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11</a:t>
            </a:r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月</a:t>
            </a:r>
            <a:r>
              <a:rPr kumimoji="1" lang="en-US" altLang="ja-JP" sz="20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7</a:t>
            </a:r>
            <a:r>
              <a:rPr kumimoji="1" lang="ja-JP" altLang="en-US" sz="1600" spc="-9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日</a:t>
            </a:r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（土）午前</a:t>
            </a:r>
            <a:r>
              <a:rPr kumimoji="1" lang="en-US" altLang="ja-JP" sz="20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9</a:t>
            </a:r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時～午後</a:t>
            </a:r>
            <a:r>
              <a:rPr kumimoji="1" lang="en-US" altLang="ja-JP" sz="20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5</a:t>
            </a:r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時</a:t>
            </a:r>
            <a:endParaRPr kumimoji="1" lang="en-US" altLang="ja-JP" sz="2000" dirty="0">
              <a:latin typeface="Noto Sans CJK JP Medium" panose="020B0600000000000000" pitchFamily="34" charset="-128"/>
              <a:ea typeface="Noto Sans CJK JP Medium" panose="020B0600000000000000" pitchFamily="34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B51C5F76-9DAA-49FB-9A99-4B59C42475DC}"/>
              </a:ext>
            </a:extLst>
          </p:cNvPr>
          <p:cNvSpPr txBox="1"/>
          <p:nvPr/>
        </p:nvSpPr>
        <p:spPr>
          <a:xfrm>
            <a:off x="1714880" y="6120288"/>
            <a:ext cx="4945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千手中央コミュニティセンター　</a:t>
            </a:r>
          </a:p>
          <a:p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　　　</a:t>
            </a:r>
            <a:r>
              <a:rPr kumimoji="1" lang="ja-JP" altLang="en-US" sz="14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千年の森ホール・ホワイエほか</a:t>
            </a:r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　　　　　　　　　　　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1412790-0EF7-4646-9720-663F91259178}"/>
              </a:ext>
            </a:extLst>
          </p:cNvPr>
          <p:cNvSpPr txBox="1"/>
          <p:nvPr/>
        </p:nvSpPr>
        <p:spPr>
          <a:xfrm>
            <a:off x="1714880" y="5732296"/>
            <a:ext cx="483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ja-JP" altLang="en-US" sz="16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令和</a:t>
            </a:r>
            <a:r>
              <a:rPr kumimoji="1" lang="ja-JP" altLang="en-US" sz="20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８</a:t>
            </a:r>
            <a:r>
              <a:rPr kumimoji="1" lang="ja-JP" altLang="en-US" sz="16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年</a:t>
            </a:r>
            <a:r>
              <a:rPr kumimoji="1" lang="en-US" altLang="ja-JP" sz="20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11</a:t>
            </a:r>
            <a:r>
              <a:rPr kumimoji="1" lang="ja-JP" altLang="en-US" sz="16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月</a:t>
            </a:r>
            <a:r>
              <a:rPr kumimoji="1" lang="en-US" altLang="ja-JP" sz="20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8</a:t>
            </a:r>
            <a:r>
              <a:rPr kumimoji="1" lang="ja-JP" altLang="en-US" sz="1600" spc="-9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日</a:t>
            </a:r>
            <a:r>
              <a:rPr kumimoji="1" lang="ja-JP" altLang="en-US" sz="16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（日）午前</a:t>
            </a:r>
            <a:r>
              <a:rPr kumimoji="1" lang="en-US" altLang="ja-JP" sz="20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9</a:t>
            </a:r>
            <a:r>
              <a:rPr kumimoji="1" lang="ja-JP" altLang="en-US" sz="16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時～午後</a:t>
            </a:r>
            <a:r>
              <a:rPr kumimoji="1" lang="en-US" altLang="ja-JP" sz="20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4</a:t>
            </a:r>
            <a:r>
              <a:rPr kumimoji="1" lang="ja-JP" altLang="en-US" sz="1600" dirty="0">
                <a:solidFill>
                  <a:prstClr val="black"/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時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93BACF6-3328-44A6-A501-015D38824599}"/>
              </a:ext>
            </a:extLst>
          </p:cNvPr>
          <p:cNvGrpSpPr/>
          <p:nvPr/>
        </p:nvGrpSpPr>
        <p:grpSpPr>
          <a:xfrm>
            <a:off x="5262938" y="8692399"/>
            <a:ext cx="237465" cy="135775"/>
            <a:chOff x="4206240" y="8542020"/>
            <a:chExt cx="365482" cy="208971"/>
          </a:xfrm>
        </p:grpSpPr>
        <p:sp>
          <p:nvSpPr>
            <p:cNvPr id="5" name="二等辺三角形 4">
              <a:extLst>
                <a:ext uri="{FF2B5EF4-FFF2-40B4-BE49-F238E27FC236}">
                  <a16:creationId xmlns:a16="http://schemas.microsoft.com/office/drawing/2014/main" id="{7504997E-5388-40A5-A6B5-F9A89CA094E5}"/>
                </a:ext>
              </a:extLst>
            </p:cNvPr>
            <p:cNvSpPr/>
            <p:nvPr/>
          </p:nvSpPr>
          <p:spPr>
            <a:xfrm rot="10800000">
              <a:off x="4206240" y="8542020"/>
              <a:ext cx="365482" cy="97867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二等辺三角形 27">
              <a:extLst>
                <a:ext uri="{FF2B5EF4-FFF2-40B4-BE49-F238E27FC236}">
                  <a16:creationId xmlns:a16="http://schemas.microsoft.com/office/drawing/2014/main" id="{9ACAD216-541C-4E5D-8770-AA6518723FB9}"/>
                </a:ext>
              </a:extLst>
            </p:cNvPr>
            <p:cNvSpPr/>
            <p:nvPr/>
          </p:nvSpPr>
          <p:spPr>
            <a:xfrm rot="10800000">
              <a:off x="4206240" y="8653124"/>
              <a:ext cx="365482" cy="97867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4C9CE728-F0FC-46A8-92FD-A3EC713845A5}"/>
              </a:ext>
            </a:extLst>
          </p:cNvPr>
          <p:cNvGrpSpPr/>
          <p:nvPr/>
        </p:nvGrpSpPr>
        <p:grpSpPr>
          <a:xfrm>
            <a:off x="1838374" y="8682260"/>
            <a:ext cx="237465" cy="135775"/>
            <a:chOff x="4206240" y="8542020"/>
            <a:chExt cx="365482" cy="208971"/>
          </a:xfrm>
        </p:grpSpPr>
        <p:sp>
          <p:nvSpPr>
            <p:cNvPr id="30" name="二等辺三角形 29">
              <a:extLst>
                <a:ext uri="{FF2B5EF4-FFF2-40B4-BE49-F238E27FC236}">
                  <a16:creationId xmlns:a16="http://schemas.microsoft.com/office/drawing/2014/main" id="{790595BF-AF4B-4B38-A3EC-4DA662545EB4}"/>
                </a:ext>
              </a:extLst>
            </p:cNvPr>
            <p:cNvSpPr/>
            <p:nvPr/>
          </p:nvSpPr>
          <p:spPr>
            <a:xfrm rot="10800000">
              <a:off x="4206240" y="8542020"/>
              <a:ext cx="365482" cy="97867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二等辺三角形 30">
              <a:extLst>
                <a:ext uri="{FF2B5EF4-FFF2-40B4-BE49-F238E27FC236}">
                  <a16:creationId xmlns:a16="http://schemas.microsoft.com/office/drawing/2014/main" id="{CD12830B-B786-4509-8CE1-E4C8687E3FAA}"/>
                </a:ext>
              </a:extLst>
            </p:cNvPr>
            <p:cNvSpPr/>
            <p:nvPr/>
          </p:nvSpPr>
          <p:spPr>
            <a:xfrm rot="10800000">
              <a:off x="4206240" y="8653124"/>
              <a:ext cx="365482" cy="97867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15147BF-0480-4537-A3FA-EBDF4670F149}"/>
              </a:ext>
            </a:extLst>
          </p:cNvPr>
          <p:cNvSpPr txBox="1"/>
          <p:nvPr/>
        </p:nvSpPr>
        <p:spPr>
          <a:xfrm>
            <a:off x="5341681" y="4299637"/>
            <a:ext cx="823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　</a:t>
            </a:r>
            <a:r>
              <a:rPr kumimoji="1" lang="en-US" altLang="ja-JP" sz="2000" dirty="0">
                <a:solidFill>
                  <a:schemeClr val="bg2">
                    <a:lumMod val="75000"/>
                  </a:schemeClr>
                </a:solidFill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……</a:t>
            </a:r>
            <a:r>
              <a:rPr kumimoji="1" lang="ja-JP" altLang="en-US" sz="1600" dirty="0">
                <a:highlight>
                  <a:srgbClr val="E6E6E6"/>
                </a:highlight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　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9F77727-E3B9-4DD7-9394-F010AA1EEC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26"/>
          <a:stretch/>
        </p:blipFill>
        <p:spPr>
          <a:xfrm>
            <a:off x="756334" y="1111389"/>
            <a:ext cx="6069784" cy="4082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3983C72-E2B0-471F-95B9-D73A036FC5B2}"/>
              </a:ext>
            </a:extLst>
          </p:cNvPr>
          <p:cNvSpPr/>
          <p:nvPr/>
        </p:nvSpPr>
        <p:spPr>
          <a:xfrm>
            <a:off x="401355" y="4819267"/>
            <a:ext cx="74902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3200" b="1" spc="900" dirty="0">
                <a:ln>
                  <a:solidFill>
                    <a:schemeClr val="bg1"/>
                  </a:solidFill>
                </a:ln>
                <a:latin typeface="07にくまるフォント" panose="02000900000000000000" pitchFamily="50" charset="-128"/>
                <a:ea typeface="07にくまるフォント" panose="02000900000000000000" pitchFamily="50" charset="-128"/>
              </a:rPr>
              <a:t>出品作品の募集を開始します</a:t>
            </a:r>
            <a:endParaRPr lang="ja-JP" altLang="en-US" sz="3200" b="1" spc="900" dirty="0">
              <a:ln>
                <a:solidFill>
                  <a:schemeClr val="bg1"/>
                </a:solidFill>
              </a:ln>
              <a:latin typeface="07にくまるフォント" panose="02000900000000000000" pitchFamily="50" charset="-128"/>
              <a:ea typeface="07にくまるフォント" panose="0200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65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6227F93C-8913-49B5-AF39-55C88C08BF97}"/>
              </a:ext>
            </a:extLst>
          </p:cNvPr>
          <p:cNvSpPr/>
          <p:nvPr/>
        </p:nvSpPr>
        <p:spPr>
          <a:xfrm>
            <a:off x="395287" y="3589178"/>
            <a:ext cx="3309936" cy="12365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1563283-11A1-4682-ABC1-5EDE227863D0}"/>
              </a:ext>
            </a:extLst>
          </p:cNvPr>
          <p:cNvSpPr/>
          <p:nvPr/>
        </p:nvSpPr>
        <p:spPr>
          <a:xfrm>
            <a:off x="3854450" y="3589178"/>
            <a:ext cx="3309937" cy="12365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026518A-1D55-4DEA-B6F3-734FC791C17A}"/>
              </a:ext>
            </a:extLst>
          </p:cNvPr>
          <p:cNvSpPr txBox="1"/>
          <p:nvPr/>
        </p:nvSpPr>
        <p:spPr>
          <a:xfrm>
            <a:off x="1533068" y="377825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Noto Sans CJK JP Bold" panose="020B0800000000000000" pitchFamily="34" charset="-128"/>
                <a:ea typeface="Noto Sans CJK JP Bold" panose="020B0800000000000000" pitchFamily="34" charset="-128"/>
              </a:rPr>
              <a:t>川西美術展　作品募集要項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BEA80A-3E43-4FF7-9EA7-6880263D764E}"/>
              </a:ext>
            </a:extLst>
          </p:cNvPr>
          <p:cNvSpPr txBox="1"/>
          <p:nvPr/>
        </p:nvSpPr>
        <p:spPr>
          <a:xfrm>
            <a:off x="395288" y="89644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Noto Sans CJK JP Bold" panose="020B0800000000000000" pitchFamily="34" charset="-128"/>
                <a:ea typeface="Noto Sans CJK JP Bold" panose="020B0800000000000000" pitchFamily="34" charset="-128"/>
              </a:rPr>
              <a:t>出品規定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C0F3E8F-E226-4361-95DA-504D26127EB8}"/>
              </a:ext>
            </a:extLst>
          </p:cNvPr>
          <p:cNvSpPr txBox="1"/>
          <p:nvPr/>
        </p:nvSpPr>
        <p:spPr>
          <a:xfrm>
            <a:off x="395288" y="3283712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Noto Sans CJK JP Bold" panose="020B0800000000000000" pitchFamily="34" charset="-128"/>
                <a:ea typeface="Noto Sans CJK JP Bold" panose="020B0800000000000000" pitchFamily="34" charset="-128"/>
              </a:rPr>
              <a:t>準備・撤去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E8CD8ED-9158-46EB-90AE-D2DFB08C505E}"/>
              </a:ext>
            </a:extLst>
          </p:cNvPr>
          <p:cNvSpPr txBox="1"/>
          <p:nvPr/>
        </p:nvSpPr>
        <p:spPr>
          <a:xfrm>
            <a:off x="395288" y="485074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Noto Sans CJK JP Bold" panose="020B0800000000000000" pitchFamily="34" charset="-128"/>
                <a:ea typeface="Noto Sans CJK JP Bold" panose="020B0800000000000000" pitchFamily="34" charset="-128"/>
              </a:rPr>
              <a:t>その他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5EF7FA0B-44FD-43EF-BDA7-6561C68A414D}"/>
              </a:ext>
            </a:extLst>
          </p:cNvPr>
          <p:cNvCxnSpPr>
            <a:cxnSpLocks/>
          </p:cNvCxnSpPr>
          <p:nvPr/>
        </p:nvCxnSpPr>
        <p:spPr>
          <a:xfrm>
            <a:off x="395288" y="6533507"/>
            <a:ext cx="676910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EB275AB1-A79C-402C-8937-EDCA23337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480411"/>
              </p:ext>
            </p:extLst>
          </p:nvPr>
        </p:nvGraphicFramePr>
        <p:xfrm>
          <a:off x="395288" y="1198067"/>
          <a:ext cx="6769100" cy="15544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344612">
                  <a:extLst>
                    <a:ext uri="{9D8B030D-6E8A-4147-A177-3AD203B41FA5}">
                      <a16:colId xmlns:a16="http://schemas.microsoft.com/office/drawing/2014/main" val="67346399"/>
                    </a:ext>
                  </a:extLst>
                </a:gridCol>
                <a:gridCol w="5424488">
                  <a:extLst>
                    <a:ext uri="{9D8B030D-6E8A-4147-A177-3AD203B41FA5}">
                      <a16:colId xmlns:a16="http://schemas.microsoft.com/office/drawing/2014/main" val="677572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部門</a:t>
                      </a:r>
                      <a:endParaRPr kumimoji="1" lang="ja-JP" altLang="en-US" sz="1200" b="0" dirty="0">
                        <a:latin typeface="Noto Sans CJK JP Regular" panose="020B0500000000000000" pitchFamily="34" charset="-128"/>
                        <a:ea typeface="Noto Sans CJK JP Regular" panose="020B0500000000000000" pitchFamily="34" charset="-128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作品規格</a:t>
                      </a:r>
                      <a:endParaRPr kumimoji="1" lang="en-US" altLang="ja-JP" sz="1200" b="0" dirty="0">
                        <a:latin typeface="Noto Sans CJK JP Regular" panose="020B0500000000000000" pitchFamily="34" charset="-128"/>
                        <a:ea typeface="Noto Sans CJK JP Regular" panose="020B0500000000000000" pitchFamily="34" charset="-128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218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絵画の部</a:t>
                      </a:r>
                      <a:endParaRPr kumimoji="1" lang="en-US" altLang="ja-JP" sz="1200" b="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日本画、洋画、版画を含む</a:t>
                      </a:r>
                      <a:endParaRPr kumimoji="1" lang="en-US" altLang="ja-JP" sz="120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  <a:p>
                      <a:r>
                        <a:rPr kumimoji="1" lang="ja-JP" altLang="en-US" sz="12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額縁付きのこと</a:t>
                      </a:r>
                      <a:endParaRPr kumimoji="1" lang="ja-JP" altLang="en-US" sz="1200" b="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82992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書道の部</a:t>
                      </a:r>
                      <a:endParaRPr kumimoji="1" lang="ja-JP" altLang="en-US" sz="1200" b="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額装、枠張りまたは軸物表装のこと</a:t>
                      </a:r>
                      <a:endParaRPr kumimoji="1" lang="ja-JP" altLang="en-US" sz="1200" b="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469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工芸の部</a:t>
                      </a:r>
                      <a:endParaRPr kumimoji="1" lang="ja-JP" altLang="en-US" sz="1200" b="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染、織、焼物、木、竹、紙工芸など</a:t>
                      </a:r>
                      <a:endParaRPr kumimoji="1" lang="ja-JP" altLang="en-US" sz="1200" b="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25842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写真の部</a:t>
                      </a:r>
                      <a:endParaRPr kumimoji="1" lang="ja-JP" altLang="en-US" sz="1200" b="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パネルまたは枠付きのこと</a:t>
                      </a:r>
                      <a:endParaRPr kumimoji="1" lang="ja-JP" altLang="en-US" sz="1200" b="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104141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CA7B7E-2924-423A-8C8E-A340A26BD3F7}"/>
              </a:ext>
            </a:extLst>
          </p:cNvPr>
          <p:cNvSpPr txBox="1"/>
          <p:nvPr/>
        </p:nvSpPr>
        <p:spPr>
          <a:xfrm>
            <a:off x="395288" y="2757794"/>
            <a:ext cx="5955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出品者は下記の出品目録を記入し、</a:t>
            </a:r>
            <a: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16</a:t>
            </a:r>
            <a:r>
              <a:rPr kumimoji="1" lang="ja-JP" altLang="en-US" sz="1200" b="1" spc="-6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（金）</a:t>
            </a:r>
            <a:r>
              <a:rPr kumimoji="1" lang="ja-JP" altLang="en-US" sz="1200" dirty="0"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までに事務局へ提出して下さい。</a:t>
            </a:r>
            <a:endParaRPr kumimoji="1" lang="en-US" altLang="ja-JP" sz="1200" dirty="0">
              <a:latin typeface="Noto Sans CJK JP Light" panose="020B0300000000000000" pitchFamily="34" charset="-128"/>
              <a:ea typeface="Noto Sans CJK JP Light" panose="020B0300000000000000" pitchFamily="34" charset="-128"/>
            </a:endParaRPr>
          </a:p>
          <a:p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個人の出品数は </a:t>
            </a:r>
            <a: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点</a:t>
            </a:r>
            <a:r>
              <a:rPr kumimoji="1" lang="ja-JP" altLang="en-US" sz="1200" dirty="0"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まで です。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E1BC4C0-7B0C-4300-BA25-F4540FD58E8A}"/>
              </a:ext>
            </a:extLst>
          </p:cNvPr>
          <p:cNvSpPr txBox="1"/>
          <p:nvPr/>
        </p:nvSpPr>
        <p:spPr>
          <a:xfrm>
            <a:off x="395287" y="5086320"/>
            <a:ext cx="56313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Noto Sans CJK JP Regular" panose="020B0500000000000000" pitchFamily="34" charset="-128"/>
                <a:ea typeface="Noto Sans CJK JP Regular" panose="020B0500000000000000" pitchFamily="34" charset="-128"/>
              </a:rPr>
              <a:t>審査はありません。</a:t>
            </a:r>
            <a:endParaRPr kumimoji="1" lang="en-US" altLang="ja-JP" sz="1200" dirty="0">
              <a:latin typeface="Noto Sans CJK JP Regular" panose="020B0500000000000000" pitchFamily="34" charset="-128"/>
              <a:ea typeface="Noto Sans CJK JP Regular" panose="020B0500000000000000" pitchFamily="34" charset="-128"/>
            </a:endParaRP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Noto Sans CJK JP Regular" panose="020B0500000000000000" pitchFamily="34" charset="-128"/>
                <a:ea typeface="Noto Sans CJK JP Regular" panose="020B0500000000000000" pitchFamily="34" charset="-128"/>
              </a:rPr>
              <a:t>展示された作品は、出品者の都合で会期中に撤去することはできません。</a:t>
            </a:r>
            <a:endParaRPr kumimoji="1" lang="en-US" altLang="ja-JP" sz="1200" dirty="0">
              <a:latin typeface="Noto Sans CJK JP Regular" panose="020B0500000000000000" pitchFamily="34" charset="-128"/>
              <a:ea typeface="Noto Sans CJK JP Regular" panose="020B0500000000000000" pitchFamily="34" charset="-128"/>
            </a:endParaRP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Noto Sans CJK JP Regular" panose="020B0500000000000000" pitchFamily="34" charset="-128"/>
                <a:ea typeface="Noto Sans CJK JP Regular" panose="020B0500000000000000" pitchFamily="34" charset="-128"/>
              </a:rPr>
              <a:t>展示に関して、出品者が異議を申し立てることはできません。</a:t>
            </a:r>
            <a:endParaRPr kumimoji="1" lang="en-US" altLang="ja-JP" sz="1200" dirty="0">
              <a:latin typeface="Noto Sans CJK JP Regular" panose="020B0500000000000000" pitchFamily="34" charset="-128"/>
              <a:ea typeface="Noto Sans CJK JP Regular" panose="020B0500000000000000" pitchFamily="34" charset="-128"/>
            </a:endParaRP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Noto Sans CJK JP Regular" panose="020B0500000000000000" pitchFamily="34" charset="-128"/>
                <a:ea typeface="Noto Sans CJK JP Regular" panose="020B0500000000000000" pitchFamily="34" charset="-128"/>
              </a:rPr>
              <a:t>不慮の災害及び搬出以降の事故による責任は負いません。</a:t>
            </a:r>
            <a:endParaRPr kumimoji="1" lang="en-US" altLang="ja-JP" sz="1200" dirty="0">
              <a:latin typeface="Noto Sans CJK JP Regular" panose="020B0500000000000000" pitchFamily="34" charset="-128"/>
              <a:ea typeface="Noto Sans CJK JP Regular" panose="020B05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C968B9A-E328-4454-9E13-49818FFFB12C}"/>
              </a:ext>
            </a:extLst>
          </p:cNvPr>
          <p:cNvSpPr txBox="1"/>
          <p:nvPr/>
        </p:nvSpPr>
        <p:spPr>
          <a:xfrm>
            <a:off x="2648758" y="6630221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Noto Sans CJK JP Bold" panose="020B0800000000000000" pitchFamily="34" charset="-128"/>
                <a:ea typeface="Noto Sans CJK JP Bold" panose="020B0800000000000000" pitchFamily="34" charset="-128"/>
              </a:rPr>
              <a:t>川西美術展出品目録</a:t>
            </a:r>
            <a:endParaRPr kumimoji="1" lang="en-US" altLang="ja-JP" dirty="0">
              <a:latin typeface="Noto Sans CJK JP Bold" panose="020B0800000000000000" pitchFamily="34" charset="-128"/>
              <a:ea typeface="Noto Sans CJK JP Bold" panose="020B0800000000000000" pitchFamily="34" charset="-128"/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59BC2844-941B-4998-A330-1F2C561B8D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943432"/>
              </p:ext>
            </p:extLst>
          </p:nvPr>
        </p:nvGraphicFramePr>
        <p:xfrm>
          <a:off x="395288" y="7262528"/>
          <a:ext cx="6769100" cy="2718675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3363912">
                  <a:extLst>
                    <a:ext uri="{9D8B030D-6E8A-4147-A177-3AD203B41FA5}">
                      <a16:colId xmlns:a16="http://schemas.microsoft.com/office/drawing/2014/main" val="1264552647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193877842"/>
                    </a:ext>
                  </a:extLst>
                </a:gridCol>
                <a:gridCol w="1353344">
                  <a:extLst>
                    <a:ext uri="{9D8B030D-6E8A-4147-A177-3AD203B41FA5}">
                      <a16:colId xmlns:a16="http://schemas.microsoft.com/office/drawing/2014/main" val="2431686783"/>
                    </a:ext>
                  </a:extLst>
                </a:gridCol>
                <a:gridCol w="1353344">
                  <a:extLst>
                    <a:ext uri="{9D8B030D-6E8A-4147-A177-3AD203B41FA5}">
                      <a16:colId xmlns:a16="http://schemas.microsoft.com/office/drawing/2014/main" val="893447237"/>
                    </a:ext>
                  </a:extLst>
                </a:gridCol>
              </a:tblGrid>
              <a:tr h="51581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氏名（ふりがな）</a:t>
                      </a:r>
                      <a:endParaRPr kumimoji="1" lang="en-US" altLang="ja-JP" sz="110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  <a:p>
                      <a:endParaRPr kumimoji="1" lang="en-US" altLang="ja-JP" sz="110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  <a:p>
                      <a:endParaRPr kumimoji="1" lang="en-US" altLang="ja-JP" sz="110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  <a:p>
                      <a:pPr algn="r"/>
                      <a:r>
                        <a:rPr kumimoji="1" lang="ja-JP" altLang="en-US" sz="11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（雅号　　　　　　　　　　　）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住所　〒</a:t>
                      </a:r>
                      <a:endParaRPr kumimoji="1" lang="en-US" altLang="ja-JP" sz="110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  <a:p>
                      <a:r>
                        <a:rPr kumimoji="1" lang="ja-JP" altLang="en-US" sz="11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　十日町市</a:t>
                      </a:r>
                      <a:endParaRPr kumimoji="1" lang="en-US" altLang="ja-JP" sz="110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  <a:p>
                      <a:r>
                        <a:rPr kumimoji="1" lang="ja-JP" altLang="en-US" sz="11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　　　</a:t>
                      </a:r>
                      <a:endParaRPr kumimoji="1" lang="en-US" altLang="ja-JP" sz="110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  <a:p>
                      <a:r>
                        <a:rPr kumimoji="1" lang="ja-JP" altLang="en-US" sz="11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　　　　　（℡　　　　　　　　　　　　　　　　）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84039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題名（ふりがな）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大きさ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Noto Sans CJK JP Light" panose="020B0300000000000000" pitchFamily="34" charset="-128"/>
                          <a:ea typeface="Noto Sans CJK JP Light" panose="020B0300000000000000" pitchFamily="34" charset="-128"/>
                        </a:rPr>
                        <a:t>備考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81603"/>
                  </a:ext>
                </a:extLst>
              </a:tr>
              <a:tr h="509985">
                <a:tc gridSpan="2">
                  <a:txBody>
                    <a:bodyPr/>
                    <a:lstStyle/>
                    <a:p>
                      <a:endParaRPr kumimoji="1" lang="ja-JP" altLang="en-US" sz="105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231622"/>
                  </a:ext>
                </a:extLst>
              </a:tr>
              <a:tr h="509985">
                <a:tc gridSpan="2">
                  <a:txBody>
                    <a:bodyPr/>
                    <a:lstStyle/>
                    <a:p>
                      <a:endParaRPr kumimoji="1" lang="ja-JP" altLang="en-US" sz="105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945592"/>
                  </a:ext>
                </a:extLst>
              </a:tr>
              <a:tr h="509985">
                <a:tc gridSpan="2">
                  <a:txBody>
                    <a:bodyPr/>
                    <a:lstStyle/>
                    <a:p>
                      <a:endParaRPr kumimoji="1" lang="ja-JP" altLang="en-US" sz="105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Noto Sans CJK JP Light" panose="020B0300000000000000" pitchFamily="34" charset="-128"/>
                        <a:ea typeface="Noto Sans CJK JP Light" panose="020B03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06582"/>
                  </a:ext>
                </a:extLst>
              </a:tr>
            </a:tbl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D2C28F6-A469-4B3F-A70D-8E7944246DB0}"/>
              </a:ext>
            </a:extLst>
          </p:cNvPr>
          <p:cNvSpPr txBox="1"/>
          <p:nvPr/>
        </p:nvSpPr>
        <p:spPr>
          <a:xfrm>
            <a:off x="395288" y="6973845"/>
            <a:ext cx="41609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Noto Sans CJK JP Regular" panose="020B0500000000000000" pitchFamily="34" charset="-128"/>
                <a:ea typeface="Noto Sans CJK JP Regular" panose="020B0500000000000000" pitchFamily="34" charset="-128"/>
              </a:rPr>
              <a:t>部門（　絵画　・　書道　・　工芸　・　写真　）</a:t>
            </a:r>
            <a:endParaRPr kumimoji="1" lang="en-US" altLang="ja-JP" sz="1100" dirty="0">
              <a:latin typeface="Noto Sans CJK JP Regular" panose="020B0500000000000000" pitchFamily="34" charset="-128"/>
              <a:ea typeface="Noto Sans CJK JP Regular" panose="020B05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61C5C3C-40B9-48D5-B441-641B2E93132F}"/>
              </a:ext>
            </a:extLst>
          </p:cNvPr>
          <p:cNvSpPr txBox="1"/>
          <p:nvPr/>
        </p:nvSpPr>
        <p:spPr>
          <a:xfrm>
            <a:off x="429663" y="10068207"/>
            <a:ext cx="684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kumimoji="1" lang="en-US" altLang="ja-JP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16</a:t>
            </a:r>
            <a:r>
              <a:rPr kumimoji="1" lang="ja-JP" altLang="en-US" sz="1200" b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日（金）</a:t>
            </a:r>
            <a:r>
              <a:rPr kumimoji="1" lang="ja-JP" altLang="en-US" sz="1200" dirty="0">
                <a:latin typeface="Noto Sans CJK JP Regular" panose="020B0500000000000000" pitchFamily="34" charset="-128"/>
                <a:ea typeface="Noto Sans CJK JP Regular" panose="020B0500000000000000" pitchFamily="34" charset="-128"/>
              </a:rPr>
              <a:t>までに川西公民館（千手中央コミュニティセンター内）へ提出してください。</a:t>
            </a:r>
            <a:endParaRPr kumimoji="1" lang="en-US" altLang="ja-JP" sz="1200" dirty="0">
              <a:latin typeface="Noto Sans CJK JP Regular" panose="020B0500000000000000" pitchFamily="34" charset="-128"/>
              <a:ea typeface="Noto Sans CJK JP Regular" panose="020B05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50A14B-C0EB-40A7-ADA3-A6EC6C42321B}"/>
              </a:ext>
            </a:extLst>
          </p:cNvPr>
          <p:cNvSpPr txBox="1"/>
          <p:nvPr/>
        </p:nvSpPr>
        <p:spPr>
          <a:xfrm>
            <a:off x="3123247" y="6378139"/>
            <a:ext cx="131318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1400" spc="2000" dirty="0">
                <a:latin typeface="Noto Sans CJK JP Regular" panose="020B0500000000000000" pitchFamily="34" charset="-128"/>
                <a:ea typeface="Noto Sans CJK JP Regular" panose="020B0500000000000000" pitchFamily="34" charset="-128"/>
              </a:rPr>
              <a:t>ｷﾘﾄ</a:t>
            </a:r>
            <a:r>
              <a:rPr kumimoji="1" lang="ja-JP" altLang="en-US" sz="1400" dirty="0">
                <a:latin typeface="Noto Sans CJK JP Regular" panose="020B0500000000000000" pitchFamily="34" charset="-128"/>
                <a:ea typeface="Noto Sans CJK JP Regular" panose="020B0500000000000000" pitchFamily="34" charset="-128"/>
              </a:rPr>
              <a:t>ﾘ</a:t>
            </a:r>
            <a:endParaRPr kumimoji="1" lang="en-US" altLang="ja-JP" sz="1400" dirty="0">
              <a:latin typeface="Noto Sans CJK JP Regular" panose="020B0500000000000000" pitchFamily="34" charset="-128"/>
              <a:ea typeface="Noto Sans CJK JP Regular" panose="020B0500000000000000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537B51D-5D09-42C0-BE75-8FA9B4C15CF7}"/>
              </a:ext>
            </a:extLst>
          </p:cNvPr>
          <p:cNvSpPr txBox="1"/>
          <p:nvPr/>
        </p:nvSpPr>
        <p:spPr>
          <a:xfrm>
            <a:off x="1477636" y="3328590"/>
            <a:ext cx="29546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出品される方は必ずお集まりください。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ADBBAF4-4CFF-4E4C-9755-0987D179EC27}"/>
              </a:ext>
            </a:extLst>
          </p:cNvPr>
          <p:cNvSpPr txBox="1"/>
          <p:nvPr/>
        </p:nvSpPr>
        <p:spPr>
          <a:xfrm>
            <a:off x="395288" y="361356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準備・搬入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87C3920-722E-4C78-BBD1-39B09277FCA6}"/>
              </a:ext>
            </a:extLst>
          </p:cNvPr>
          <p:cNvSpPr txBox="1"/>
          <p:nvPr/>
        </p:nvSpPr>
        <p:spPr>
          <a:xfrm>
            <a:off x="3901381" y="361356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撤去・搬出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9C1A370-AA24-4BAD-AAB7-DE5ABA8312A2}"/>
              </a:ext>
            </a:extLst>
          </p:cNvPr>
          <p:cNvSpPr txBox="1"/>
          <p:nvPr/>
        </p:nvSpPr>
        <p:spPr>
          <a:xfrm>
            <a:off x="395288" y="3933026"/>
            <a:ext cx="2310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11</a:t>
            </a:r>
            <a:r>
              <a:rPr kumimoji="1" lang="ja-JP" altLang="en-US" sz="12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月</a:t>
            </a:r>
            <a:r>
              <a:rPr kumimoji="1" lang="en-US" altLang="ja-JP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6</a:t>
            </a:r>
            <a:r>
              <a:rPr kumimoji="1" lang="ja-JP" altLang="en-US" sz="1200" spc="-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日</a:t>
            </a:r>
            <a:r>
              <a:rPr kumimoji="1" lang="ja-JP" altLang="en-US" sz="12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（金）午後</a:t>
            </a:r>
            <a:r>
              <a:rPr kumimoji="1" lang="en-US" altLang="ja-JP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4</a:t>
            </a:r>
            <a:r>
              <a:rPr kumimoji="1" lang="ja-JP" altLang="en-US" sz="12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時から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71056D1-4942-4538-AFC8-A92321665B8C}"/>
              </a:ext>
            </a:extLst>
          </p:cNvPr>
          <p:cNvSpPr txBox="1"/>
          <p:nvPr/>
        </p:nvSpPr>
        <p:spPr>
          <a:xfrm>
            <a:off x="3901381" y="3929031"/>
            <a:ext cx="2748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11</a:t>
            </a:r>
            <a:r>
              <a:rPr kumimoji="1" lang="ja-JP" altLang="en-US" sz="12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月</a:t>
            </a:r>
            <a:r>
              <a:rPr kumimoji="1" lang="en-US" altLang="ja-JP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8</a:t>
            </a:r>
            <a:r>
              <a:rPr kumimoji="1" lang="ja-JP" altLang="en-US" sz="1200" spc="-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日</a:t>
            </a:r>
            <a:r>
              <a:rPr kumimoji="1" lang="ja-JP" altLang="en-US" sz="12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（日）午後</a:t>
            </a:r>
            <a:r>
              <a:rPr kumimoji="1" lang="en-US" altLang="ja-JP" sz="16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4</a:t>
            </a:r>
            <a:r>
              <a:rPr kumimoji="1" lang="ja-JP" altLang="en-US" sz="1200" dirty="0">
                <a:latin typeface="Noto Sans CJK JP Medium" panose="020B0600000000000000" pitchFamily="34" charset="-128"/>
                <a:ea typeface="Noto Sans CJK JP Medium" panose="020B0600000000000000" pitchFamily="34" charset="-128"/>
              </a:rPr>
              <a:t>時から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45B25ED-3049-4014-B6A1-BD5742F37001}"/>
              </a:ext>
            </a:extLst>
          </p:cNvPr>
          <p:cNvSpPr txBox="1"/>
          <p:nvPr/>
        </p:nvSpPr>
        <p:spPr>
          <a:xfrm>
            <a:off x="395288" y="4312673"/>
            <a:ext cx="301236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作品をお持ちのうえ、会場へお越しください。</a:t>
            </a:r>
            <a:endParaRPr kumimoji="1" lang="en-US" altLang="ja-JP" sz="1050" dirty="0">
              <a:latin typeface="Noto Sans CJK JP Light" panose="020B0300000000000000" pitchFamily="34" charset="-128"/>
              <a:ea typeface="Noto Sans CJK JP Light" panose="020B0300000000000000" pitchFamily="34" charset="-128"/>
            </a:endParaRPr>
          </a:p>
          <a:p>
            <a:r>
              <a:rPr kumimoji="1" lang="ja-JP" altLang="en-US" sz="1050" dirty="0"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会場設営後、作品展示作業を行います。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1DD9545-0FB2-44CD-8AE1-D91C8FF0FF75}"/>
              </a:ext>
            </a:extLst>
          </p:cNvPr>
          <p:cNvSpPr txBox="1"/>
          <p:nvPr/>
        </p:nvSpPr>
        <p:spPr>
          <a:xfrm>
            <a:off x="3901381" y="4312673"/>
            <a:ext cx="26084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作品搬出後、会場撤去作業を行います。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94BE777-C72C-48C7-86BE-CC3161DB3CA4}"/>
              </a:ext>
            </a:extLst>
          </p:cNvPr>
          <p:cNvSpPr/>
          <p:nvPr/>
        </p:nvSpPr>
        <p:spPr>
          <a:xfrm>
            <a:off x="395287" y="6003916"/>
            <a:ext cx="6769100" cy="2518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Noto Sans CJK JP Regular" panose="020B0500000000000000" pitchFamily="34" charset="-128"/>
                <a:ea typeface="Noto Sans CJK JP Regular" panose="020B0500000000000000" pitchFamily="34" charset="-128"/>
              </a:rPr>
              <a:t>事務局　</a:t>
            </a:r>
            <a:r>
              <a:rPr kumimoji="1" lang="ja-JP" altLang="en-US" sz="1400" dirty="0">
                <a:solidFill>
                  <a:schemeClr val="tx1"/>
                </a:solidFill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十日町市川西公民館　〒</a:t>
            </a:r>
            <a:r>
              <a:rPr kumimoji="1" lang="en-US" altLang="ja-JP" sz="1400" dirty="0">
                <a:solidFill>
                  <a:schemeClr val="tx1"/>
                </a:solidFill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948-0144</a:t>
            </a:r>
            <a:r>
              <a:rPr kumimoji="1" lang="ja-JP" altLang="en-US" sz="1400" dirty="0">
                <a:solidFill>
                  <a:schemeClr val="tx1"/>
                </a:solidFill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　十日町市水口沢</a:t>
            </a:r>
            <a:r>
              <a:rPr kumimoji="1" lang="en-US" altLang="ja-JP" sz="1400" dirty="0">
                <a:solidFill>
                  <a:schemeClr val="tx1"/>
                </a:solidFill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76-7</a:t>
            </a:r>
            <a:r>
              <a:rPr kumimoji="1" lang="ja-JP" altLang="en-US" sz="1400" dirty="0">
                <a:solidFill>
                  <a:schemeClr val="tx1"/>
                </a:solidFill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　℡</a:t>
            </a:r>
            <a:r>
              <a:rPr kumimoji="1" lang="en-US" altLang="ja-JP" sz="1400" dirty="0">
                <a:solidFill>
                  <a:schemeClr val="tx1"/>
                </a:solidFill>
                <a:latin typeface="Noto Sans CJK JP Light" panose="020B0300000000000000" pitchFamily="34" charset="-128"/>
                <a:ea typeface="Noto Sans CJK JP Light" panose="020B0300000000000000" pitchFamily="34" charset="-128"/>
              </a:rPr>
              <a:t>768-2308</a:t>
            </a:r>
            <a:endParaRPr kumimoji="1" lang="ja-JP" altLang="en-US" sz="1400" dirty="0">
              <a:solidFill>
                <a:schemeClr val="tx1"/>
              </a:solidFill>
              <a:latin typeface="Noto Sans CJK JP Light" panose="020B0300000000000000" pitchFamily="34" charset="-128"/>
              <a:ea typeface="Noto Sans CJK JP Light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8547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24259</TotalTime>
  <Words>530</Words>
  <Application>Microsoft Office PowerPoint</Application>
  <PresentationFormat>ユーザー設定</PresentationFormat>
  <Paragraphs>67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5" baseType="lpstr">
      <vt:lpstr>07にくまるフォント</vt:lpstr>
      <vt:lpstr>ＭＳ ゴシック</vt:lpstr>
      <vt:lpstr>Noto Sans CJK JP Bold</vt:lpstr>
      <vt:lpstr>Noto Sans CJK JP Light</vt:lpstr>
      <vt:lpstr>Noto Sans CJK JP Medium</vt:lpstr>
      <vt:lpstr>Noto Sans CJK JP Regular</vt:lpstr>
      <vt:lpstr>春夏秋冬ⅡＰ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川西公民館だより</dc:title>
  <dc:creator>渡邉　由美子</dc:creator>
  <cp:lastModifiedBy>小林 桃子</cp:lastModifiedBy>
  <cp:revision>1074</cp:revision>
  <cp:lastPrinted>2026-08-28T07:05:52Z</cp:lastPrinted>
  <dcterms:created xsi:type="dcterms:W3CDTF">2021-02-17T02:32:35Z</dcterms:created>
  <dcterms:modified xsi:type="dcterms:W3CDTF">2026-09-01T04:43:07Z</dcterms:modified>
</cp:coreProperties>
</file>